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38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86161" autoAdjust="0"/>
  </p:normalViewPr>
  <p:slideViewPr>
    <p:cSldViewPr snapToGrid="0">
      <p:cViewPr>
        <p:scale>
          <a:sx n="33" d="100"/>
          <a:sy n="33" d="100"/>
        </p:scale>
        <p:origin x="336" y="9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 dirty="0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04/15/2024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гибкой конфигурации программного комплекса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исследования быстродействия средств проектирования ПО были выбраны 3 алгоритма, на которых будут проводиться измерения. Они содержат операции, которые процессор выполняет во время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разработанного программного комплекса было проведено исследование быстродействия средств проектирования ПО. По результатам которого для разработки эмулятора ядра MIPS выбрано средство проектирования ПО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показавшее высокое быстродействие.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поддерживает архитектуру набора команд MIPS32, в нем реализовано 54 нативные и 74 псевдо-инструкции.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данном слайде представлен пример эмуляции алгоритма поиска простых чисел. Слева исходный код на Си, посередине результат его компиляции в ассемблерные инструкции, справа листинг запуска данного ПО в разработанном эмуляторе.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представлено сравнение декодирования инструкции в нескольких эмуляторах. Показано, что набирающие популярность средства проектирования ПО позволяют уменьшить количество строк кода, необходимых для описание программной реализации, таким образом снижая трудозатраты на разработку ПО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ru-RU" b="0" dirty="0">
                <a:effectLst/>
              </a:rPr>
            </a:b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Далее были проведены испытания быстродействия эмуляторов. Разработанный эмулятор показывает высокие результаты. Использование набирающего популярность средства проектирования ПО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позволяет добиться высокого быстродействия эмуляции по сравнению с аналогами.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 проведена оценка </a:t>
            </a:r>
            <a:r>
              <a:rPr lang="en-US" dirty="0"/>
              <a:t>KSLOC </a:t>
            </a:r>
            <a:r>
              <a:rPr lang="ru-RU" dirty="0"/>
              <a:t>и количества человеко-месяцев. Разработанный эмулятора </a:t>
            </a:r>
            <a:r>
              <a:rPr lang="en-US" b="0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none" dirty="0"/>
              <a:t>низкие результаты </a:t>
            </a:r>
            <a:r>
              <a:rPr lang="ru-RU" dirty="0"/>
              <a:t>среди исследуемых решений.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/>
              <a:t>Таким образом, использование набирающего популярность средства проектирования ПО </a:t>
            </a:r>
            <a:r>
              <a:rPr lang="en-US" b="0" dirty="0">
                <a:solidFill>
                  <a:schemeClr val="accent1"/>
                </a:solidFill>
              </a:rPr>
              <a:t>Rust</a:t>
            </a:r>
            <a:r>
              <a:rPr lang="ru-RU" b="0" dirty="0"/>
              <a:t> позволяет</a:t>
            </a:r>
            <a:r>
              <a:rPr lang="en-US" b="0" dirty="0"/>
              <a:t> </a:t>
            </a:r>
            <a:r>
              <a:rPr lang="ru-RU" b="0" dirty="0"/>
              <a:t>добиться </a:t>
            </a:r>
            <a:r>
              <a:rPr lang="ru-RU" b="0" u="none" dirty="0"/>
              <a:t>уменьшения трудозатрат</a:t>
            </a:r>
            <a:r>
              <a:rPr lang="ru-RU" b="0" dirty="0"/>
              <a:t>, необходимых для реализации составляющих эмулируемой системы.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средств проектирования ПО в виде программного комплекса. Проведено исследование быстродействия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исследование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Проведена оценка трудозатрат на реализацию эмуляторов, по результатам которой установлено, что по сравнению с </a:t>
                </a:r>
                <a:r>
                  <a:rPr lang="en-US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Qemu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оценка трудозатрат на реализацию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Rush </a:t>
                </a:r>
                <a:r>
                  <a:rPr lang="ru-RU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меньше на 40%.</a:t>
                </a:r>
                <a:endParaRPr lang="ru-RU" sz="1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ru-RU" dirty="0"/>
                  <a:t>Результаты работы: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комплекса. Проведено исследование быстродействия современных средств проектирования ПО. Для реализации эмулятора ядра MIPS выбрано средство проектирования ПО.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:r>
                  <a:rPr lang="ru-RU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≈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  <a:cs typeface="Helvetica Neue" panose="02000503000000020004" pitchFamily="2" charset="0"/>
                  </a:rPr>
                  <a:t>5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12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12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1200" dirty="0"/>
              </a:p>
              <a:p>
                <a:endParaRPr lang="ru-R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387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</a:t>
            </a:r>
            <a:r>
              <a:rPr lang="ru-RU" sz="1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и</a:t>
            </a:r>
            <a:r>
              <a:rPr lang="ru-RU" sz="1200" dirty="0">
                <a:solidFill>
                  <a:srgbClr val="000000"/>
                </a:solidFill>
              </a:rPr>
              <a:t>сследовании современных средств и методов проектирования ПО, а также их применении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u="none" strike="noStrike" dirty="0">
              <a:solidFill>
                <a:srgbClr val="000000"/>
              </a:solidFill>
              <a:effectLst/>
            </a:endParaRP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них несколько непосредственно по результатам проведенной работы.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34573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 различные сферы привело к взрывному росту количества устройств. В процессе их разработки требуется проводить отладку и анализ ВПО. Выполнение данных процессов является важным критерием для разработки надежного и безопасного ВПО. Проводить их на разрабатываемом устройстве не всегда возможно по ряду причин.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из способов решения данной проблемы является использование эмулятора. Был проведен обзор и анализ решений по эмуляции. Выявлено,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был проведен обзор и анализ современных средств проектирования ПО. Для устранения недостатков существующих эмуляторов предлагается рассмотреть использование набирающих популярность средств разработки ПО, таких как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Cython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оценки трудоемкости с применением определенного средства проектирования ПО использовалось количество строк исходного кода (KSLOC) функциональной точки по методу COCOMO II.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цели в работе сформулированы следующие задачи: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методики исследования быстродействия средств проектирования ПО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методики исследования быстродействия в виде программного комплекса. Проведение исследования быстродействия средств проектирования ПО.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архитектуры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Реализация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выбранных средств проектирования ПО.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Проведение испытаний быстродействия эмуляторов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подтверждения эффективности разработанного решения. Проведение расчета и сравнение значений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KSLOC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эмуляторов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оценки трудозатрат.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анализа существующих решений по измерению быстродействия средств проектирования ПО было выявлено отсутствие решения, поддерживающее все требуемые для проведения измерений возможности снижения воздействия окружения и погрешности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96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Таким образом, была разработана методика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исследования быстродействия современных средств проектирования ПО, алгоритм которой представлен на слайде.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15.04.2024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15.04.2024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15.04.2024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15.04.2024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15.04.2024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</a:t>
            </a:r>
            <a:r>
              <a:rPr lang="ru-RU" sz="2000" u="sng" dirty="0"/>
              <a:t>гибкой конфигурации </a:t>
            </a:r>
            <a:r>
              <a:rPr lang="ru-RU" sz="2000" dirty="0"/>
              <a:t>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алгоритмов для проведения измерений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29750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D3D8C-259E-40B3-B8F4-3C96C792ED0A}"/>
              </a:ext>
            </a:extLst>
          </p:cNvPr>
          <p:cNvSpPr txBox="1"/>
          <p:nvPr/>
        </p:nvSpPr>
        <p:spPr>
          <a:xfrm>
            <a:off x="9372069" y="1423493"/>
            <a:ext cx="179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Значения представлены в секундах</a:t>
            </a:r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214911" y="4312661"/>
            <a:ext cx="4487863" cy="175432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24030" y="1223699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средств проектирования ПО, отличающаяся от существующих идентичным окружением для каждого измерения, снижением влияния процессов ОС и гибкой конфигурацией измерений.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средств проектирования ПО в виде программного комплекса. Проведено исследование быстродействия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исследование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3"/>
                <a:stretch>
                  <a:fillRect l="-725" t="-1430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аппаратного обеспечения, позволяющего повысить быстродействие эмуляции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 эмуляции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EB6520-93F0-43F9-8BE3-7D626FE751D4}"/>
              </a:ext>
            </a:extLst>
          </p:cNvPr>
          <p:cNvSpPr/>
          <p:nvPr/>
        </p:nvSpPr>
        <p:spPr>
          <a:xfrm>
            <a:off x="1504335" y="5061646"/>
            <a:ext cx="5663381" cy="13627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1555E-0136-40E0-89E1-945CFDC63646}"/>
              </a:ext>
            </a:extLst>
          </p:cNvPr>
          <p:cNvSpPr txBox="1"/>
          <p:nvPr/>
        </p:nvSpPr>
        <p:spPr>
          <a:xfrm>
            <a:off x="1474341" y="5020351"/>
            <a:ext cx="361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Набирающие популярность средства </a:t>
            </a:r>
          </a:p>
          <a:p>
            <a:r>
              <a:rPr lang="ru-RU" sz="1600" i="1" dirty="0"/>
              <a:t>проектирования ПО</a:t>
            </a:r>
          </a:p>
        </p:txBody>
      </p:sp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99249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12098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0580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</a:t>
            </a:r>
            <a:r>
              <a:rPr lang="ru-RU" sz="2000" b="1" u="sng" dirty="0"/>
              <a:t>набирающие популярность</a:t>
            </a:r>
            <a:r>
              <a:rPr lang="ru-RU" sz="2000" b="1" dirty="0"/>
              <a:t> средства проектирования ПО с </a:t>
            </a:r>
            <a:r>
              <a:rPr lang="ru-RU" sz="2000" b="1" u="sng" dirty="0"/>
              <a:t>наименьшими</a:t>
            </a:r>
            <a:r>
              <a:rPr lang="ru-RU" sz="2000" b="1" dirty="0"/>
              <a:t>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идентичным окружением для каждого измерения, снижением влияния процессов ОС и гибкой конфигурации измерений.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средств проектирования ПО в виде программного комплекса. Проведение исследования быстродействия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исследования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A9569-3726-403F-933B-A1E94E0A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9AC7F-1197-4294-BFE9-3C14E405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Существующие решения измерения быстродействия средств проектирования ПО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F1D70-1F88-4530-AED0-980F8946EDD6}"/>
              </a:ext>
            </a:extLst>
          </p:cNvPr>
          <p:cNvSpPr txBox="1">
            <a:spLocks/>
          </p:cNvSpPr>
          <p:nvPr/>
        </p:nvSpPr>
        <p:spPr>
          <a:xfrm>
            <a:off x="229969" y="1120708"/>
            <a:ext cx="7606944" cy="556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mamchyts</a:t>
            </a:r>
            <a:r>
              <a:rPr lang="en-US" sz="1900" b="1" dirty="0"/>
              <a:t>/benchmark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2. </a:t>
            </a:r>
            <a:r>
              <a:rPr lang="en-US" sz="1900" b="1" dirty="0"/>
              <a:t>hanabi1224/Programming-Language-Benchmarks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обширный набор средств проектирования ПО, возможность снижения влияния посторонних процессов, происходящих в ОС 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конфигурации исследования и возможности запуска множества последовательностей измерений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benchmarksgame</a:t>
            </a:r>
            <a:r>
              <a:rPr lang="en-US" sz="1900" b="1" dirty="0"/>
              <a:t>-team/</a:t>
            </a:r>
            <a:r>
              <a:rPr lang="en-US" sz="1900" b="1" dirty="0" err="1"/>
              <a:t>benchmarksgame</a:t>
            </a:r>
            <a:endParaRPr lang="ru-RU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4. </a:t>
            </a:r>
            <a:r>
              <a:rPr lang="en-US" sz="1900" b="1" dirty="0" err="1"/>
              <a:t>EntityFX</a:t>
            </a:r>
            <a:r>
              <a:rPr lang="en-US" sz="1900" b="1" dirty="0"/>
              <a:t>/</a:t>
            </a:r>
            <a:r>
              <a:rPr lang="en-US" sz="1900" b="1" dirty="0" err="1"/>
              <a:t>EntityFX</a:t>
            </a:r>
            <a:r>
              <a:rPr lang="en-US" sz="1900" b="1" dirty="0"/>
              <a:t>-Bench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</a:t>
            </a:r>
            <a:r>
              <a:rPr lang="ru-RU" sz="1900" dirty="0"/>
              <a:t> большое количество реализованных алгоритмов для измерений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влияние посторонних процессов ОС на измерения и отсутствие идентичного окружения для каждого измерения 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5. </a:t>
            </a:r>
            <a:r>
              <a:rPr lang="en-US" sz="1900" b="1" dirty="0" err="1"/>
              <a:t>nordlow</a:t>
            </a:r>
            <a:r>
              <a:rPr lang="en-US" sz="1900" b="1" dirty="0"/>
              <a:t>/compiler-benchmark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запуск множества последовательностей измерений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возможности конфигурации исследования и возможности снижения влияния посторонних процессов ОС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8D53B-D2FA-4366-98CC-AB8E2D35606C}"/>
              </a:ext>
            </a:extLst>
          </p:cNvPr>
          <p:cNvSpPr txBox="1"/>
          <p:nvPr/>
        </p:nvSpPr>
        <p:spPr>
          <a:xfrm>
            <a:off x="7982465" y="1120708"/>
            <a:ext cx="3979566" cy="5230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dirty="0"/>
              <a:t>Выявлено </a:t>
            </a:r>
            <a:r>
              <a:rPr lang="ru-RU" sz="1900" b="1" u="sng" dirty="0"/>
              <a:t>отсутствие решения</a:t>
            </a:r>
            <a:r>
              <a:rPr lang="ru-RU" sz="1900" dirty="0"/>
              <a:t>,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погрешностей: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снижение влияния процессов, происходящих в ОС на измерение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создание идентичного окружения для каждого измерения для снижения влияния </a:t>
            </a:r>
            <a:r>
              <a:rPr lang="en-US" sz="1900" dirty="0"/>
              <a:t>JIT</a:t>
            </a:r>
            <a:r>
              <a:rPr lang="ru-RU" sz="1900" dirty="0"/>
              <a:t> компиляции при выполнении множества измерений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запуск множества повторений измерения для снижения случайной погрешности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гибкая конфигурация измерений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87AB6-3C69-454D-9138-C608A4862A19}"/>
              </a:ext>
            </a:extLst>
          </p:cNvPr>
          <p:cNvCxnSpPr>
            <a:cxnSpLocks/>
          </p:cNvCxnSpPr>
          <p:nvPr/>
        </p:nvCxnSpPr>
        <p:spPr>
          <a:xfrm>
            <a:off x="7881141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</a:t>
            </a:r>
            <a:r>
              <a:rPr lang="ru-RU" sz="3600" dirty="0"/>
              <a:t>измерения быстродействия средств проектирования ПО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94724D-FB88-4433-81C0-83DBA3E9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0" y="992946"/>
            <a:ext cx="9722420" cy="5741519"/>
          </a:xfrm>
        </p:spPr>
      </p:pic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3104</Words>
  <Application>Microsoft Office PowerPoint</Application>
  <PresentationFormat>Widescreen</PresentationFormat>
  <Paragraphs>363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 эмуляции</vt:lpstr>
      <vt:lpstr>Обзор средств проектирования ПО</vt:lpstr>
      <vt:lpstr>Обзор средств проектирования ПО</vt:lpstr>
      <vt:lpstr>Решаемые задачи</vt:lpstr>
      <vt:lpstr>Существующие решения измерения быстродействия средств проектирования ПО</vt:lpstr>
      <vt:lpstr>Алгоритм измерения быстродействия средств проектирования ПО</vt:lpstr>
      <vt:lpstr>Иерархический дескриптор конфигурации</vt:lpstr>
      <vt:lpstr>Обзор алгоритмов для проведения измерений</vt:lpstr>
      <vt:lpstr>Результаты исследования быстродействия средств проектирования ПО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505</cp:revision>
  <dcterms:created xsi:type="dcterms:W3CDTF">2021-05-29T20:28:04Z</dcterms:created>
  <dcterms:modified xsi:type="dcterms:W3CDTF">2024-04-15T13:29:33Z</dcterms:modified>
</cp:coreProperties>
</file>